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14.xml" ContentType="application/vnd.openxmlformats-officedocument.theme+xml"/>
  <Override PartName="/ppt/theme/theme7.xml" ContentType="application/vnd.openxmlformats-officedocument.theme+xml"/>
  <Override PartName="/ppt/theme/theme19.xml" ContentType="application/vnd.openxmlformats-officedocument.theme+xml"/>
  <Override PartName="/ppt/theme/theme3.xml" ContentType="application/vnd.openxmlformats-officedocument.theme+xml"/>
  <Override PartName="/ppt/theme/theme10.xml" ContentType="application/vnd.openxmlformats-officedocument.theme+xml"/>
  <Override PartName="/ppt/theme/theme8.xml" ContentType="application/vnd.openxmlformats-officedocument.theme+xml"/>
  <Override PartName="/ppt/theme/theme15.xml" ContentType="application/vnd.openxmlformats-officedocument.theme+xml"/>
  <Override PartName="/ppt/theme/theme4.xml" ContentType="application/vnd.openxmlformats-officedocument.theme+xml"/>
  <Override PartName="/ppt/theme/theme11.xml" ContentType="application/vnd.openxmlformats-officedocument.theme+xml"/>
  <Override PartName="/ppt/theme/theme16.xml" ContentType="application/vnd.openxmlformats-officedocument.theme+xml"/>
  <Override PartName="/ppt/theme/theme9.xml" ContentType="application/vnd.openxmlformats-officedocument.theme+xml"/>
  <Override PartName="/ppt/theme/theme5.xml" ContentType="application/vnd.openxmlformats-officedocument.theme+xml"/>
  <Override PartName="/ppt/theme/theme1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17.xml" ContentType="application/vnd.openxmlformats-officedocument.theme+xml"/>
  <Override PartName="/ppt/theme/theme25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18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0.xml" ContentType="application/vnd.openxmlformats-officedocument.presentationml.slideLayout+xml"/>
  <Override PartName="/ppt/media/image1.png" ContentType="image/png"/>
  <Override PartName="/ppt/media/image2.png" ContentType="image/png"/>
  <Override PartName="/ppt/media/image5.jpeg" ContentType="image/jpeg"/>
  <Override PartName="/ppt/media/image4.png" ContentType="image/png"/>
  <Override PartName="/ppt/media/image6.jpeg" ContentType="image/jpeg"/>
  <Override PartName="/ppt/media/image7.png" ContentType="image/png"/>
  <Override PartName="/ppt/media/image10.jpeg" ContentType="image/jpeg"/>
  <Override PartName="/ppt/media/image3.jpeg" ContentType="image/jpeg"/>
  <Override PartName="/ppt/media/image8.png" ContentType="image/png"/>
  <Override PartName="/ppt/media/image9.jpeg" ContentType="image/jpeg"/>
  <Override PartName="/ppt/media/image11.png" ContentType="image/png"/>
  <Override PartName="/ppt/media/image12.jpeg" ContentType="image/jpeg"/>
  <Override PartName="/ppt/media/image13.png" ContentType="image/png"/>
  <Override PartName="/ppt/slides/_rels/slide41.xml.rels" ContentType="application/vnd.openxmlformats-package.relationships+xml"/>
  <Override PartName="/ppt/slides/_rels/slide26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25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1.xml.rels" ContentType="application/vnd.openxmlformats-package.relationships+xml"/>
  <Override PartName="/ppt/slides/_rels/slide39.xml.rels" ContentType="application/vnd.openxmlformats-package.relationships+xml"/>
  <Override PartName="/ppt/slides/_rels/slide36.xml.rels" ContentType="application/vnd.openxmlformats-package.relationships+xml"/>
  <Override PartName="/ppt/slides/_rels/slide33.xml.rels" ContentType="application/vnd.openxmlformats-package.relationships+xml"/>
  <Override PartName="/ppt/slides/_rels/slide8.xml.rels" ContentType="application/vnd.openxmlformats-package.relationships+xml"/>
  <Override PartName="/ppt/slides/_rels/slide32.xml.rels" ContentType="application/vnd.openxmlformats-package.relationships+xml"/>
  <Override PartName="/ppt/slides/_rels/slide7.xml.rels" ContentType="application/vnd.openxmlformats-package.relationships+xml"/>
  <Override PartName="/ppt/slides/_rels/slide31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slides/slide34.xml" ContentType="application/vnd.openxmlformats-officedocument.presentationml.slide+xml"/>
  <Override PartName="/ppt/slides/slide2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35.xml" ContentType="application/vnd.openxmlformats-officedocument.presentationml.slide+xml"/>
  <Override PartName="/ppt/slides/slide26.xml" ContentType="application/vnd.openxmlformats-officedocument.presentationml.slide+xml"/>
  <Override PartName="/ppt/slides/slide41.xml" ContentType="application/vnd.openxmlformats-officedocument.presentationml.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_rels/notesSlide3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0.xml.rels" ContentType="application/vnd.openxmlformats-package.relationships+xml"/>
  <Override PartName="/ppt/notesSlides/notesSlide3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72" r:id="rId11"/>
    <p:sldMasterId id="2147483674" r:id="rId12"/>
    <p:sldMasterId id="2147483676" r:id="rId13"/>
    <p:sldMasterId id="2147483678" r:id="rId14"/>
    <p:sldMasterId id="2147483680" r:id="rId15"/>
    <p:sldMasterId id="2147483682" r:id="rId16"/>
    <p:sldMasterId id="2147483684" r:id="rId17"/>
    <p:sldMasterId id="2147483686" r:id="rId18"/>
    <p:sldMasterId id="2147483688" r:id="rId19"/>
    <p:sldMasterId id="2147483690" r:id="rId20"/>
    <p:sldMasterId id="2147483692" r:id="rId21"/>
    <p:sldMasterId id="2147483694" r:id="rId22"/>
    <p:sldMasterId id="2147483696" r:id="rId23"/>
    <p:sldMasterId id="2147483698" r:id="rId24"/>
    <p:sldMasterId id="2147483700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294" r:id="rId65"/>
    <p:sldId id="295" r:id="rId66"/>
    <p:sldId id="296" r:id="rId67"/>
  </p:sldIdLst>
  <p:sldSz cx="12192000" cy="6858000"/>
  <p:notesSz cx="6858000" cy="9144000"/>
  <p:custShowLst>
    <p:custShow name="Executive DFP" id="0">
      <p:sldLst/>
    </p:custShow>
  </p:custShow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slide" Target="slides/slide22.xml"/><Relationship Id="rId49" Type="http://schemas.openxmlformats.org/officeDocument/2006/relationships/slide" Target="slides/slide23.xml"/><Relationship Id="rId50" Type="http://schemas.openxmlformats.org/officeDocument/2006/relationships/slide" Target="slides/slide24.xml"/><Relationship Id="rId51" Type="http://schemas.openxmlformats.org/officeDocument/2006/relationships/slide" Target="slides/slide25.xml"/><Relationship Id="rId52" Type="http://schemas.openxmlformats.org/officeDocument/2006/relationships/slide" Target="slides/slide26.xml"/><Relationship Id="rId53" Type="http://schemas.openxmlformats.org/officeDocument/2006/relationships/slide" Target="slides/slide27.xml"/><Relationship Id="rId54" Type="http://schemas.openxmlformats.org/officeDocument/2006/relationships/slide" Target="slides/slide28.xml"/><Relationship Id="rId55" Type="http://schemas.openxmlformats.org/officeDocument/2006/relationships/slide" Target="slides/slide29.xml"/><Relationship Id="rId56" Type="http://schemas.openxmlformats.org/officeDocument/2006/relationships/slide" Target="slides/slide30.xml"/><Relationship Id="rId57" Type="http://schemas.openxmlformats.org/officeDocument/2006/relationships/slide" Target="slides/slide31.xml"/><Relationship Id="rId58" Type="http://schemas.openxmlformats.org/officeDocument/2006/relationships/slide" Target="slides/slide32.xml"/><Relationship Id="rId59" Type="http://schemas.openxmlformats.org/officeDocument/2006/relationships/slide" Target="slides/slide33.xml"/><Relationship Id="rId60" Type="http://schemas.openxmlformats.org/officeDocument/2006/relationships/slide" Target="slides/slide34.xml"/><Relationship Id="rId61" Type="http://schemas.openxmlformats.org/officeDocument/2006/relationships/slide" Target="slides/slide35.xml"/><Relationship Id="rId62" Type="http://schemas.openxmlformats.org/officeDocument/2006/relationships/slide" Target="slides/slide36.xml"/><Relationship Id="rId63" Type="http://schemas.openxmlformats.org/officeDocument/2006/relationships/slide" Target="slides/slide37.xml"/><Relationship Id="rId64" Type="http://schemas.openxmlformats.org/officeDocument/2006/relationships/slide" Target="slides/slide38.xml"/><Relationship Id="rId65" Type="http://schemas.openxmlformats.org/officeDocument/2006/relationships/slide" Target="slides/slide39.xml"/><Relationship Id="rId66" Type="http://schemas.openxmlformats.org/officeDocument/2006/relationships/slide" Target="slides/slide40.xml"/><Relationship Id="rId67" Type="http://schemas.openxmlformats.org/officeDocument/2006/relationships/slide" Target="slides/slide41.xml"/><Relationship Id="rId6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5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ftr" idx="5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sldNum" idx="5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E076952A-50DB-4088-B8A5-B993C1C1C95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Start by creating a slide master that is in English. As needed duplicate and translate slides into target language. Color English slides in Yellow and target language slides in white. </a:t>
            </a:r>
            <a:br>
              <a:rPr sz="2000"/>
            </a:br>
            <a:br>
              <a:rPr sz="2000"/>
            </a:b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example below uses Spanish as a theoretical target language.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61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5FE999-7FCE-46A9-BECA-57071A50BDB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40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"AI Generated Content is becoming increasingly sophisticated and harder to detect. There will be many situations where it is not possible to determine if content is AI-generated or not. More advanced technical tools and techniques are required to detect AI-generated content."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br>
              <a:rPr sz="2000"/>
            </a:b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62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DA3EFC-A604-43F6-AC78-2AC8C576BB4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40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1. https://www.europarl.europa.eu/RegData/etudes/STUD/2021/690039/EPRS_STU(2021)690039_EN.pdf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63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A80581-6C0C-4C07-9AE5-8A573255A24B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40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64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0ED26A-8C54-4D1B-8E30-DB93F6992FF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40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65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16688D-EAF8-4FEE-9325-F6A0BCFD9A20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40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66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BA0A50-AB26-4498-9B2A-4FF42D34829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40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67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F1A15B-87AD-4938-A171-08220DA5975C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68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51B5F19-8838-42BC-8560-BFC4D2E446CC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scene, consider the bear sneaking up on him (bears can be noisy) </a:t>
            </a:r>
            <a:br>
              <a:rPr sz="2000"/>
            </a:b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See the extra drawstring on the hoody</a:t>
            </a:r>
            <a:br>
              <a:rPr sz="2000"/>
            </a:b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See the texture of the Visibility vest which is very different than outdoor gear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69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C9071A-E685-4A09-82A9-86EEC613A13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Notice the hands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Notice how long the boys shoulder would need to be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Notice the toes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Notice the dark figure in the background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70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15F1A0-9327-4953-8301-49F87FC881D1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71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291364-FEA6-4064-A943-1012AC7C1FB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640" cy="342720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lanes are nonsensical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green light on top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Light posts seem odd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signs and language seem nonsensical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Some of the cars have no tires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is supposed to be a tesla but the wheels are off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windshield seems to disappear in some areas.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72"/>
          </p:nvPr>
        </p:nvSpPr>
        <p:spPr>
          <a:xfrm>
            <a:off x="3881880" y="8686800"/>
            <a:ext cx="297540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F20771-1A4E-4ECC-BCF0-53A561584347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lanes are nonsensical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green light on top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Light posts seem odd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signs and language seem nonsensical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Some of the cars have no tires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is supposed to be a tesla but the wheels are off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windshield seems to disappear in some areas.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73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8BEC33-F316-487C-99AB-362A30F6DDB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74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68CB10-496E-4DD0-9E75-78421CB968D0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75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C6FA7E-D1AF-4A5A-B58C-0F316B17D323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76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C6191E-1FB0-4A0F-AE80-2C4655FE9C1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Show this video and story if students are having trouble understanding the impact. </a:t>
            </a:r>
            <a:br>
              <a:rPr sz="2000"/>
            </a:br>
            <a:br>
              <a:rPr sz="2000"/>
            </a:b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In China, AI transformed Ukrainian YouTuber into a Russian - https://www.reuters.com/technology/artificial-intelligence/china-ai-transformed-ukrainian-youtuber-into-russian-2024-06-21/; https://www.threads.net/@reuters/post/C8di0dli_iQ/?xmt=AQGzv6X0VtSp4e0P2Ejo6X-v0Zwm5I4Th7WRWGlMR97rWQ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77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A4BECFB-54FD-418B-B7A8-ABCFFBA447B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1920" cy="342648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slide is left blank and shall be hidden. When opening the slide deck this slide will help prevent participants from seeing the results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56"/>
          </p:nvPr>
        </p:nvSpPr>
        <p:spPr>
          <a:xfrm>
            <a:off x="3881880" y="8686800"/>
            <a:ext cx="297468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7EFB39-6DE6-4EA7-AA20-2E7318F74AC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40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2280" cy="342684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rgbClr val="569cd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### References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br>
              <a:rPr sz="2000"/>
            </a:b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1.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Media Lab at MIT on Detecting Fakes - https://www.media.mit.edu/projects/detect-fakes/overview/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2.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Detect Fakes with Kellogg's online tool - https://detectfakes.kellogg.northwestern.edu/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3.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CISA Contextualizing Deepfake Threats to Organizations - https://media.defense.gov/2023/Sep/12/2003298925/-1/-1/0/CSI-DEEPFAKE-THREATS.PDF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4.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DARPA: Deepfake Defense Tech Ready for Commercialization, Transition - https://www.darpa.mil/news-events/2024-03-14#:~:text=Through%20the%20Semantic%20Forensics%20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5.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Scribbr AI Detector - https://www.scribbr.com/ai-detector/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6.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Real Bird Image Wins AI Contest - https://www.scientificamerican.com/article/how-this-real-image-won-an-ai-photo-competition/ (Image3-Real-Bird.webp)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7.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Facebook Post with AI-Generated Image of Aligators - https://www.facebook.com/story.php?story_fbid=10105216423848582&amp;id=199109935&amp;mibextid=NoJtEM&amp;rdid=3RMz451RwYXWUi4R (Image1-AI-Aligators.jpeg)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8.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Reddit Post Believe it or not this image is AI - https://www.reddit.com/r/ChatGPT/comments/1c8u924/believe_it_or_not_this_image_is_ai/ (Image2-AI-Car.webp)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9.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Journalist's Car - https://cpj.org/2023/11/photos-israel-hamas-war-takes-unprecedented-toll-on-journalists/ (Image4-Real-Car.jpg)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10.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Image of Man Hunting - https://www.reddit.com/r/aiArt/comments/1dkn336/most_realistic_image_ive_prompted/ (Image5-Real-Hunting_Bear.webp)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11.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How to Spot a Deepfake - https://time.com/6266606/how-to-spot-deepfake-pope/ (Image6-AI-Pope.png)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12.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X Post about Mob attacking Journalist - https://x.com/AbujomaaGaza/status/1798366219546071081 (Image7-Real-Mob_Journalist.jpg)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13.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Man Carrying Kids out of Gaza Fact Check - https://factcheck.afp.com/doc.afp.com.33ZJ8WU (Image8-AI-Man_Carrying_Kids.jpg) (Image8-AI-Man_Carrying_Kids.jpeg, Image9-AI-FACTHCHECK-Man_Carrying_Kids.jpeg)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14.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Reddit community focused on AI Art - https://www.reddit.com/r/aiArt/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6796e6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15.</a:t>
            </a:r>
            <a:r>
              <a:rPr b="0" lang="en-US" sz="2000" strike="noStrike" u="none">
                <a:solidFill>
                  <a:srgbClr val="cccccc"/>
                </a:solidFill>
                <a:effectLst/>
                <a:highlight>
                  <a:srgbClr val="1f1f1f"/>
                </a:highlight>
                <a:uFillTx/>
                <a:latin typeface="Menlo"/>
              </a:rPr>
              <a:t> In China, AI transformed Ukrainian YouTuber into a Russian - https://www.reuters.com/technology/artificial-intelligence/china-ai-transformed-ukrainian-youtuber-into-russian-2024-06-21/; https://www.threads.net/@reuters/post/C8di0dli_iQ/?xmt=AQGzv6X0VtSp4e0P2Ejo6X-v0Zwm5I4Th7WRWGlMR97rWQ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br>
              <a:rPr sz="2000"/>
            </a:b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br>
              <a:rPr sz="2000"/>
            </a:b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sldNum" idx="78"/>
          </p:nvPr>
        </p:nvSpPr>
        <p:spPr>
          <a:xfrm>
            <a:off x="3881880" y="8686800"/>
            <a:ext cx="29750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6A84E9-FB17-4660-9771-50420BA01EDB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1920" cy="342648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slide is left blank and shall be hidden. When opening the slide deck this slide will help prevent participants from seeing the results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57"/>
          </p:nvPr>
        </p:nvSpPr>
        <p:spPr>
          <a:xfrm>
            <a:off x="3881880" y="8686800"/>
            <a:ext cx="297468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4258D6-9697-451D-9D4C-2F2F87FEEF5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40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1920" cy="342648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slide is left blank and shall be hidden. When opening the slide deck this slide will help prevent participants from seeing the results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58"/>
          </p:nvPr>
        </p:nvSpPr>
        <p:spPr>
          <a:xfrm>
            <a:off x="3881880" y="8686800"/>
            <a:ext cx="297468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F890DB-641F-4E58-A53A-2E029E9FCA60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40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1920" cy="342648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slide is left blank and shall be hidden. When opening the slide deck this slide will help prevent participants from seeing the results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59"/>
          </p:nvPr>
        </p:nvSpPr>
        <p:spPr>
          <a:xfrm>
            <a:off x="3881880" y="8686800"/>
            <a:ext cx="297468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169E631-494E-4843-8841-557BC639D027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40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382680" y="695160"/>
            <a:ext cx="6091920" cy="342648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slide is left blank and shall be hidden. When opening the slide deck this slide will help prevent participants from seeing the results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60"/>
          </p:nvPr>
        </p:nvSpPr>
        <p:spPr>
          <a:xfrm>
            <a:off x="3881880" y="8686800"/>
            <a:ext cx="297468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2F593EA-F1A8-426B-9D33-9A36751158EC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40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04473D-AA7D-458E-ABE8-3688D0E69B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8A1B663-6921-44EC-95B7-92F8FDA297C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9552F08-A831-4AE0-A97D-AB97EC282A9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9712BE3-65F3-4B9D-8AED-6322B45D9092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47C39FA-9EE9-42CA-BBD0-89EA21D1603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F6B1B4B-9675-4089-8966-56D5BC4A2EF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A0061DD-BB00-4EEE-9BBD-5DEFB71E3C4A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103A5FC-248F-4F0A-A606-17CE1E30385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7922E8F-DF64-49A5-8E28-5668EEE0D7A0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203FE28-0316-403E-8397-FE8961C8BA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791E97D3-0772-4A29-8D4B-89FB8BE4CC8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79C146-C622-4C13-A0A7-81ACA061EE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94E6DBFB-2741-4CF0-9491-4CD8504A0A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940AF822-3724-49DB-A996-4A8DD125FE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DB199D29-D382-444C-A89C-F2D92B6622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8AEF8039-D900-4D1A-810C-5511318F41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406382B3-04DD-4F1E-AD16-264EC02742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C4525D31-E55F-4D7C-AAFA-D55D6CE736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3"/>
          </p:nvPr>
        </p:nvSpPr>
        <p:spPr/>
        <p:txBody>
          <a:bodyPr/>
          <a:p>
            <a:fld id="{36043D31-0C9B-44FB-BF60-F14EB51B36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FB71426A-E40F-423E-83A4-B9BDCB835A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25CD412-1C1F-4131-88B0-226878E0E9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A94CA2CC-0FB7-483D-9523-9E6CD2AB8D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66D17AC-5C67-42BA-A156-B8BCB66C3A7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525D14E-B7B8-4CCA-A1C5-BFC1B155EB96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F857467-A1EA-4605-AFBA-57422D8B4946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533160"/>
            <a:ext cx="109720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99F1AE43-59A2-4809-97A6-85D5A0FFE28B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9347E5D-8AEA-4936-910C-F83E19B6788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55DFB5D-1D1C-4516-A43B-60A2C6A9E07B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6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7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8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9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20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21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2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23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4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6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7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8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9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30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88EEAB0-B6B3-472C-9828-74476E52EFE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BFD6B2-5B20-4C15-A34D-A00AEA8FDDA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60B283-654B-457D-8DAF-05EC781B7CD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ftr" idx="1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6B7D3C-56ED-408C-998B-CC561CED3EF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dt" idx="2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ftr" idx="2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4D988A4-0B97-481A-BECC-0A0565F01D0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1211927-A55C-41AE-8655-F480361FFFF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8CE2192-FCF2-47DB-AD7F-F29CC50C4A5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5660A7-5064-4E31-9F95-5D852B949AC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ftr" idx="3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ldNum" idx="3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9C70B7-2797-4AAF-9007-A34FF5F3095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 idx="3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ftr" idx="3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ldNum" idx="3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27EF39-4676-4CCF-9A46-A999E27AF35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dt" idx="3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ftr" idx="3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ldNum" idx="4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6FCE7A-BF78-48C2-840B-98A846D2E12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dt" idx="4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A052A10-1B9D-43F0-A6C8-90797813689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ftr" idx="4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sldNum" idx="43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257728-B946-416F-A700-BF87188EE71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dt" idx="4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ftr" idx="4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D32DE9-44E3-4BF6-8C56-BA7A56847C4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479960" y="365040"/>
            <a:ext cx="987300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dt" idx="48"/>
          </p:nvPr>
        </p:nvSpPr>
        <p:spPr>
          <a:xfrm>
            <a:off x="8377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ftr" idx="49"/>
          </p:nvPr>
        </p:nvSpPr>
        <p:spPr>
          <a:xfrm>
            <a:off x="403812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sldNum" idx="50"/>
          </p:nvPr>
        </p:nvSpPr>
        <p:spPr>
          <a:xfrm>
            <a:off x="86101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3D2210-2628-410D-AF94-AA5CFE9366A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946751C-9554-42A9-81C9-5908CE9D97F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1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A0C8435-7B37-4781-A65E-ED84819AA35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BF554A4-FD2D-4D63-9207-B951B197679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CE7372C-C7BD-4DBD-A89D-55E9C85347A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4C4DBE9-2893-43FF-8B76-16AB403AE88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2AB086E-EA05-49B7-8BB7-B0E2646B6A7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0FDEB1-1470-4333-A3BF-34270D6B561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8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2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0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www.media.mit.edu/projects/detect-fakes/overview/" TargetMode="External"/><Relationship Id="rId2" Type="http://schemas.openxmlformats.org/officeDocument/2006/relationships/hyperlink" Target="https://detectfakes.kellogg.northwestern.edu/" TargetMode="External"/><Relationship Id="rId3" Type="http://schemas.openxmlformats.org/officeDocument/2006/relationships/hyperlink" Target="https://media.defense.gov/2023/Sep/12/2003298925/-1/-1/0/CSI-DEEPFAKE-THREATS.PDF" TargetMode="External"/><Relationship Id="rId4" Type="http://schemas.openxmlformats.org/officeDocument/2006/relationships/hyperlink" Target="https://www.darpa.mil/news-events/2024-03-14#:~:text=Through%20the%20Semantic%20Forensics%20" TargetMode="External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¿Cual es real?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Content Placeholder 7" descr="A group of people standing around a wrecked car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715400"/>
            <a:ext cx="6019200" cy="4012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Content Placeholder 9" descr="A car that has been crashed on the side of the road&#10;&#10;Description automatically generated"/>
          <p:cNvPicPr/>
          <p:nvPr/>
        </p:nvPicPr>
        <p:blipFill>
          <a:blip r:embed="rId2"/>
          <a:stretch/>
        </p:blipFill>
        <p:spPr>
          <a:xfrm>
            <a:off x="6154200" y="1715400"/>
            <a:ext cx="6046920" cy="3998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Content Placeholder 11" descr="A flamingo standing on sand&#10;&#10;Description automatically generated"/>
          <p:cNvPicPr/>
          <p:nvPr/>
        </p:nvPicPr>
        <p:blipFill>
          <a:blip r:embed="rId1"/>
          <a:stretch/>
        </p:blipFill>
        <p:spPr>
          <a:xfrm>
            <a:off x="16560" y="0"/>
            <a:ext cx="3640320" cy="242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4" name="Content Placeholder 12" descr="A group of people in a crowd&#10;&#10;Description automatically generated"/>
          <p:cNvPicPr/>
          <p:nvPr/>
        </p:nvPicPr>
        <p:blipFill>
          <a:blip r:embed="rId2"/>
          <a:stretch/>
        </p:blipFill>
        <p:spPr>
          <a:xfrm>
            <a:off x="8344440" y="4343400"/>
            <a:ext cx="3830040" cy="251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Content Placeholder 19" descr="A group of people standing around a wrecked car&#10;&#10;Description automatically generated"/>
          <p:cNvPicPr/>
          <p:nvPr/>
        </p:nvPicPr>
        <p:blipFill>
          <a:blip r:embed="rId3"/>
          <a:stretch/>
        </p:blipFill>
        <p:spPr>
          <a:xfrm>
            <a:off x="0" y="4266720"/>
            <a:ext cx="3885480" cy="259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6" name="Content Placeholder 20" descr="A car that has been crashed on the side of the road&#10;&#10;Description automatically generated"/>
          <p:cNvPicPr/>
          <p:nvPr/>
        </p:nvPicPr>
        <p:blipFill>
          <a:blip r:embed="rId4"/>
          <a:stretch/>
        </p:blipFill>
        <p:spPr>
          <a:xfrm>
            <a:off x="8372520" y="0"/>
            <a:ext cx="3801960" cy="2513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Multiply 3"/>
          <p:cNvSpPr/>
          <p:nvPr/>
        </p:nvSpPr>
        <p:spPr>
          <a:xfrm>
            <a:off x="11078280" y="1641240"/>
            <a:ext cx="1445400" cy="15994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0000"/>
              </a:solidFill>
              <a:effectLst/>
              <a:uFillTx/>
              <a:latin typeface="Calibri"/>
            </a:endParaRPr>
          </a:p>
        </p:txBody>
      </p:sp>
      <p:sp>
        <p:nvSpPr>
          <p:cNvPr id="168" name="Multiply 4"/>
          <p:cNvSpPr/>
          <p:nvPr/>
        </p:nvSpPr>
        <p:spPr>
          <a:xfrm>
            <a:off x="10972800" y="5715000"/>
            <a:ext cx="1445400" cy="15994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0000"/>
              </a:solidFill>
              <a:effectLst/>
              <a:uFillTx/>
              <a:latin typeface="Calibri"/>
            </a:endParaRPr>
          </a:p>
        </p:txBody>
      </p:sp>
      <p:pic>
        <p:nvPicPr>
          <p:cNvPr id="169" name="Content Placeholder 21" descr="A flamingo standing on sand&#10;&#10;Description automatically generated"/>
          <p:cNvPicPr/>
          <p:nvPr/>
        </p:nvPicPr>
        <p:blipFill>
          <a:blip r:embed="rId5"/>
          <a:stretch/>
        </p:blipFill>
        <p:spPr>
          <a:xfrm>
            <a:off x="4024440" y="4343400"/>
            <a:ext cx="3975840" cy="251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0" name="Content Placeholder 22" descr="A group of people in a crowd&#10;&#10;Description automatically generated"/>
          <p:cNvPicPr/>
          <p:nvPr/>
        </p:nvPicPr>
        <p:blipFill>
          <a:blip r:embed="rId6"/>
          <a:stretch/>
        </p:blipFill>
        <p:spPr>
          <a:xfrm>
            <a:off x="3956760" y="-12600"/>
            <a:ext cx="4078800" cy="22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1" name="Multiply 5"/>
          <p:cNvSpPr/>
          <p:nvPr/>
        </p:nvSpPr>
        <p:spPr>
          <a:xfrm>
            <a:off x="6783480" y="5486400"/>
            <a:ext cx="1445400" cy="15994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0000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/>
          </p:nvPr>
        </p:nvSpPr>
        <p:spPr>
          <a:xfrm>
            <a:off x="375120" y="2963160"/>
            <a:ext cx="11441160" cy="1891440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lIns="90000" rIns="90000" tIns="18288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Identificación de Contenido Sintético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2694600" y="103680"/>
            <a:ext cx="6802200" cy="58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Objetivos de la Lección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Identifique contenido generado por IA de manera efectiva utilizando técnicas de detección específicas para imágenes, texto y video.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La detección de sintéticos únicamente con el ojo humano es limitada y requiere técnicas técnicas avanzadas.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Referencias: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Media Lab at MIT on Detecting Fakes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Detect Fakes with Kellogg's online tool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CISA Contextualizing Deepfake Threats to Organizations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DARPA: Deepfake Defense Tech Ready for Commercialization, Transition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Términos utilizados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Synthetic Content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Término que abarca diferentes tipos de producciones de medios automáticos y artificiales, incluida la manipulación de vídeo, audio y texto. Los medios sintéticos suelen basarse en software de inteligencia artificial.[1]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Deep Fakes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medios de audio o visuales manipulados o sintéticos que parecen auténticos y que presentan a personas que parecen decir o hacer algo que nunca han dicho o hecho, producidos utilizando técnicas de inteligencia artificial, incluido el aprendizaje automático y el aprendizaje profundo[1]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Imagen Humana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Contexto de la escena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Manos y extremidades de personas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Rostro y rasgos faciales.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Ropa y artículos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Estructuras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8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Contexto de la escena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Consistencia estructural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Textura del material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Iluminación y sombras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Perspectiva y Geometría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Repetición en detalle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Elementos faltantes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Colocación de objetos sin sentido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Continuidad interrumpida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Anomalías en patrones comunes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Imagen Humana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Contexto de la escena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Manos y extremidades de personas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Rostro y rasgos faciales.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Ropa y artículos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Estructuras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8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Contexto de la escena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Consistencia estructural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Textura del material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Iluminación y sombras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Perspectiva y Geometría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Repetición en detalle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Elementos faltantes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Colocación de objetos sin sentido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Continuidad interrumpida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Anomalías en patrones comunes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Estructuras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8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Contexto de la escena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Consistencia estructural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Textura del material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Iluminación y sombras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Perspectiva y Geometría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Repetición en detalle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Elementos faltantes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Colocación de objetos sin sentido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Continuidad interrumpida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Anomalías en patrones comunes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Imagen Humana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Contexto de la escena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Manos y extremidades de personas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Rostro y rasgos faciales.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Ropa y artículos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2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¿Cual es real?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2" name="Content Placeholder 3" descr="A flamingo standing on san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715400"/>
            <a:ext cx="6018840" cy="401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3" name="Content Placeholder 5" descr="A group of people in a crowd&#10;&#10;Description automatically generated"/>
          <p:cNvPicPr/>
          <p:nvPr/>
        </p:nvPicPr>
        <p:blipFill>
          <a:blip r:embed="rId2"/>
          <a:stretch/>
        </p:blipFill>
        <p:spPr>
          <a:xfrm>
            <a:off x="6172200" y="1750680"/>
            <a:ext cx="6018840" cy="3949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Slide 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191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521560" cy="228528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761760" y="350280"/>
            <a:ext cx="4646160" cy="16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Imagen Humana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761760" y="2743200"/>
            <a:ext cx="4646160" cy="36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¿ Qué Percibes?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4" name="Content Placeholder 4" descr=""/>
          <p:cNvPicPr/>
          <p:nvPr/>
        </p:nvPicPr>
        <p:blipFill>
          <a:blip r:embed="rId1"/>
          <a:srcRect l="0" t="0" r="0" b="10100"/>
          <a:stretch/>
        </p:blipFill>
        <p:spPr>
          <a:xfrm>
            <a:off x="6095880" y="0"/>
            <a:ext cx="6102000" cy="685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Slide 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196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521560" cy="228528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761760" y="350280"/>
            <a:ext cx="4646160" cy="16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Imagen Humana: Context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197280" y="2743200"/>
            <a:ext cx="5210640" cy="36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Contexto de la escena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9" name="Content Placeholder 4" descr=""/>
          <p:cNvPicPr/>
          <p:nvPr/>
        </p:nvPicPr>
        <p:blipFill>
          <a:blip r:embed="rId1"/>
          <a:srcRect l="0" t="0" r="0" b="10100"/>
          <a:stretch/>
        </p:blipFill>
        <p:spPr>
          <a:xfrm>
            <a:off x="6095880" y="0"/>
            <a:ext cx="6102000" cy="685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0" name="Slide 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201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521560" cy="228528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61760" y="350280"/>
            <a:ext cx="4646160" cy="16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Imagen Humana : Hands and Limbs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286920" y="2743200"/>
            <a:ext cx="5121000" cy="36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Manos y extremidades de personas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4" name="Content Placeholder 4" descr=""/>
          <p:cNvPicPr/>
          <p:nvPr/>
        </p:nvPicPr>
        <p:blipFill>
          <a:blip r:embed="rId1"/>
          <a:srcRect l="7552" t="75379" r="72469" b="878"/>
          <a:stretch/>
        </p:blipFill>
        <p:spPr>
          <a:xfrm>
            <a:off x="6620040" y="194760"/>
            <a:ext cx="4353480" cy="6467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" name="Slide 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206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521560" cy="228528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61760" y="350280"/>
            <a:ext cx="4646160" cy="16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Human Images: Face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268920" y="2636280"/>
            <a:ext cx="5557320" cy="371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Presta atención a la cara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Presta atención a las mejillas y la frente.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Presta atención a los ojos y las cejas.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Presta atención a las gafas.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Presta atención al vello facial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Presta atención a los lunares faciales.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09" name="Content Placeholder 4" descr=""/>
          <p:cNvPicPr/>
          <p:nvPr/>
        </p:nvPicPr>
        <p:blipFill>
          <a:blip r:embed="rId1"/>
          <a:srcRect l="43233" t="3594" r="36788" b="72662"/>
          <a:stretch/>
        </p:blipFill>
        <p:spPr>
          <a:xfrm>
            <a:off x="6620040" y="194760"/>
            <a:ext cx="4353480" cy="6467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" name="Slide 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211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521560" cy="228528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61760" y="350280"/>
            <a:ext cx="4646160" cy="16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Human Images: Clothing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322560" y="2743200"/>
            <a:ext cx="5085360" cy="36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Presta atención a la ropa.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Artículos deformados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Artículos faltantes y adicionales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Perspectiva y Geometría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Repetición en detalle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Textura del material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14" name="Content Placeholder 4" descr=""/>
          <p:cNvPicPr/>
          <p:nvPr/>
        </p:nvPicPr>
        <p:blipFill>
          <a:blip r:embed="rId1"/>
          <a:srcRect l="42588" t="46518" r="37432" b="29738"/>
          <a:stretch/>
        </p:blipFill>
        <p:spPr>
          <a:xfrm>
            <a:off x="6620040" y="194760"/>
            <a:ext cx="4353480" cy="6467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Imagen Humana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Context of the scene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Hands and limbs of people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Face and facial features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Clothes and items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Imagen Humana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Contexto de la escena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Manos y extremidades de personas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Rostro y rasgos faciales.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Ropa y artículos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9" name="Slide 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220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521560" cy="228528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761760" y="350280"/>
            <a:ext cx="4646160" cy="16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9999"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Imagen Humana: Practica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761760" y="2743200"/>
            <a:ext cx="4646160" cy="36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¿ Qué Percibes?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3" name="Content Placeholder 4" descr=""/>
          <p:cNvPicPr/>
          <p:nvPr/>
        </p:nvPicPr>
        <p:blipFill>
          <a:blip r:embed="rId1"/>
          <a:srcRect l="-354" t="0" r="288" b="0"/>
          <a:stretch/>
        </p:blipFill>
        <p:spPr>
          <a:xfrm>
            <a:off x="5540040" y="194760"/>
            <a:ext cx="6471720" cy="6467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4" name="Slide 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225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521560" cy="228528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761760" y="350280"/>
            <a:ext cx="4646160" cy="16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9999"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Imagen Humana: Practica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761760" y="2743200"/>
            <a:ext cx="4646160" cy="36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¿Qué Percibes?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8" name="Content Placeholder 4" descr=""/>
          <p:cNvPicPr/>
          <p:nvPr/>
        </p:nvPicPr>
        <p:blipFill>
          <a:blip r:embed="rId1"/>
          <a:srcRect l="11004" t="0" r="11004" b="0"/>
          <a:stretch/>
        </p:blipFill>
        <p:spPr>
          <a:xfrm>
            <a:off x="5540040" y="194760"/>
            <a:ext cx="6471720" cy="6467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Content Placeholder 4" descr=""/>
          <p:cNvPicPr/>
          <p:nvPr/>
        </p:nvPicPr>
        <p:blipFill>
          <a:blip r:embed="rId1"/>
          <a:srcRect l="347" t="2877" r="3986" b="8269"/>
          <a:stretch/>
        </p:blipFill>
        <p:spPr>
          <a:xfrm>
            <a:off x="0" y="0"/>
            <a:ext cx="12206880" cy="68572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28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¿Cual es real?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5" name="Content Placeholder 6" descr="A flamingo standing on san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715400"/>
            <a:ext cx="6018840" cy="401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" name="Content Placeholder 10" descr="A group of people in a crowd&#10;&#10;Description automatically generated"/>
          <p:cNvPicPr/>
          <p:nvPr/>
        </p:nvPicPr>
        <p:blipFill>
          <a:blip r:embed="rId2"/>
          <a:stretch/>
        </p:blipFill>
        <p:spPr>
          <a:xfrm>
            <a:off x="6172200" y="1750680"/>
            <a:ext cx="6018840" cy="3949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Estructuras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8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Contexto de la escena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Consistencia estructural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Textura del material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Iluminación y sombras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Perspectiva y Geometría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Repetición en detalle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Elementos faltantes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Colocación de objetos sin sentido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Continuidad interrumpida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Anomalías en patrones comunes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Slide Background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233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" y="0"/>
            <a:ext cx="8521920" cy="228564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0" y="330840"/>
            <a:ext cx="4646520" cy="162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Imagen de una escena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0" y="2331360"/>
            <a:ext cx="4646520" cy="36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¿ Qué Percibes?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4801680" y="120600"/>
            <a:ext cx="7345080" cy="66290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Slide 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238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521560" cy="228528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0" y="330840"/>
            <a:ext cx="4646160" cy="16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Imagen de una escena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0" y="2331360"/>
            <a:ext cx="4646160" cy="36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¿ Qué Percibes?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1" name="Content Placeholder 4" descr=""/>
          <p:cNvPicPr/>
          <p:nvPr/>
        </p:nvPicPr>
        <p:blipFill>
          <a:blip r:embed="rId1"/>
          <a:srcRect l="15569" t="0" r="3349" b="0"/>
          <a:stretch/>
        </p:blipFill>
        <p:spPr>
          <a:xfrm>
            <a:off x="4261320" y="285480"/>
            <a:ext cx="7930080" cy="6467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2" name="Slide 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243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521560" cy="228528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0" y="330840"/>
            <a:ext cx="4646160" cy="16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Imagen de una escena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6440" y="2351160"/>
            <a:ext cx="4646160" cy="36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Consistencia estructural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Perspectiva y Geometría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Repetición en detalle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Colocación de objetos sin sentido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Anomalías en patrones communes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6" name="Content Placeholder 4" descr=""/>
          <p:cNvPicPr/>
          <p:nvPr/>
        </p:nvPicPr>
        <p:blipFill>
          <a:blip r:embed="rId1"/>
          <a:srcRect l="40978" t="18982" r="-553" b="58017"/>
          <a:stretch/>
        </p:blipFill>
        <p:spPr>
          <a:xfrm>
            <a:off x="2295000" y="4330800"/>
            <a:ext cx="9896400" cy="252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7" name="Content Placeholder 4" descr=""/>
          <p:cNvPicPr/>
          <p:nvPr/>
        </p:nvPicPr>
        <p:blipFill>
          <a:blip r:embed="rId2"/>
          <a:srcRect l="70745" t="35299" r="1284" b="45256"/>
          <a:stretch/>
        </p:blipFill>
        <p:spPr>
          <a:xfrm>
            <a:off x="6914520" y="1292760"/>
            <a:ext cx="4646160" cy="21355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8" name="Slide 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249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521560" cy="228528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0" y="330840"/>
            <a:ext cx="4646160" cy="16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Imagen de una escena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6440" y="2351160"/>
            <a:ext cx="4646160" cy="36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Consistencia estructural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Perspectiva y Geometría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Repetición en detalle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Colocación de objetos sin sentido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Anomalías en patrones communes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2" name="Content Placeholder 4" descr=""/>
          <p:cNvPicPr/>
          <p:nvPr/>
        </p:nvPicPr>
        <p:blipFill>
          <a:blip r:embed="rId1"/>
          <a:srcRect l="37076" t="7388" r="3349" b="69611"/>
          <a:stretch/>
        </p:blipFill>
        <p:spPr>
          <a:xfrm>
            <a:off x="2331000" y="4339800"/>
            <a:ext cx="9860400" cy="25174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3" name="Slide 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254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521560" cy="2285280"/>
          </a:xfrm>
          <a:prstGeom prst="rect">
            <a:avLst/>
          </a:prstGeom>
          <a:ln>
            <a:noFill/>
          </a:ln>
          <a:effectLst>
            <a:outerShdw algn="t" blurRad="596880" dir="7139329" dist="304556" rotWithShape="0" sx="90000" sy="9000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0" y="330840"/>
            <a:ext cx="4646160" cy="16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Imagen de una escena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46440" y="2351160"/>
            <a:ext cx="4646160" cy="36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Consistencia estructural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7" name="Content Placeholder 4" descr=""/>
          <p:cNvPicPr/>
          <p:nvPr/>
        </p:nvPicPr>
        <p:blipFill>
          <a:blip r:embed="rId1"/>
          <a:srcRect l="12316" t="29906" r="12047" b="11283"/>
          <a:stretch/>
        </p:blipFill>
        <p:spPr>
          <a:xfrm>
            <a:off x="3426840" y="2351160"/>
            <a:ext cx="8764560" cy="45061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fad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Estructuras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8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Context of the scene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Structural Consistency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Material Texture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Lighting and Shadows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Perspective and Geometry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Repetition in Detail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Missing Elements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Nonsensical Object Placement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Disrupted Continuity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highlight>
                  <a:srgbClr val="000000"/>
                </a:highlight>
                <a:uFillTx/>
                <a:latin typeface="Calibri"/>
              </a:rPr>
              <a:t>Anomalies in Common Patterns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Proceso de detección sintética: Estructuras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8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Contexto de la escena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Consistencia estructural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Textura del material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Iluminación y sombras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Perspectiva y Geometría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Repetición en detalle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Elementos faltantes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Colocación de objetos sin sentido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Continuidad interrumpida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Anomalías en patrones comunes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Comprobación de vídeo sintético: ejercicio práctico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6079680" cy="48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Contexto de la escena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Consistencia estructural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Textura del material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Continuar con Técnicas…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Content Placeholder 2"/>
          <p:cNvSpPr/>
          <p:nvPr/>
        </p:nvSpPr>
        <p:spPr>
          <a:xfrm>
            <a:off x="6095880" y="1825560"/>
            <a:ext cx="6079680" cy="48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Busque videos deepfake que hayan aparecido en las noticias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Analiza el vídeo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Determina tus propias técnicas para detectar vídeos sintéticos.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Presentar técnicas de detección de vídeo sintético.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7" descr="Picture 7"/>
          <p:cNvPicPr/>
          <p:nvPr/>
        </p:nvPicPr>
        <p:blipFill>
          <a:blip r:embed="rId1"/>
          <a:stretch/>
        </p:blipFill>
        <p:spPr>
          <a:xfrm>
            <a:off x="609480" y="1604520"/>
            <a:ext cx="10971720" cy="397656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453320" y="262440"/>
            <a:ext cx="9017640" cy="90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¿Por Qué Te Importa?</a:t>
            </a:r>
            <a:endParaRPr b="0" lang="en-US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Num" idx="5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E39F4F-AF84-48FA-974E-2871DF85066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38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12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Intentionally Left Blank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480320" y="365040"/>
            <a:ext cx="9872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Referencias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250920" y="1825560"/>
            <a:ext cx="116355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1. Media Lab at MIT on Detecting Fakes - </a:t>
            </a:r>
            <a:r>
              <a:rPr b="0" lang="en-US" sz="2800" strike="noStrike" u="sng">
                <a:solidFill>
                  <a:schemeClr val="dk1"/>
                </a:solidFill>
                <a:effectLst/>
                <a:uFillTx/>
                <a:latin typeface="Calibri"/>
                <a:hlinkClick r:id="rId1"/>
              </a:rPr>
              <a:t>https://www.media.mit.edu/projects/detect-fakes/overview/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 Detect Fakes with Kellogg's online tool - </a:t>
            </a:r>
            <a:r>
              <a:rPr b="0" lang="en-US" sz="2800" strike="noStrike" u="sng">
                <a:solidFill>
                  <a:schemeClr val="dk1"/>
                </a:solidFill>
                <a:effectLst/>
                <a:uFillTx/>
                <a:latin typeface="Calibri"/>
                <a:hlinkClick r:id="rId2"/>
              </a:rPr>
              <a:t>https://detectfakes.kellogg.northwestern.edu/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 CISA Contextualizing Deepfake Threats to Organizations - </a:t>
            </a:r>
            <a:r>
              <a:rPr b="0" lang="en-US" sz="2800" strike="noStrike" u="sng">
                <a:solidFill>
                  <a:schemeClr val="dk1"/>
                </a:solidFill>
                <a:effectLst/>
                <a:uFillTx/>
                <a:latin typeface="Calibri"/>
                <a:hlinkClick r:id="rId3"/>
              </a:rPr>
              <a:t>https://media.defense.gov/2023/Sep/12/2003298925/-1/-1/0/CSI-DEEPFAKE-THREATS.PDF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 DARPA: Deepfake Defense Tech Ready for Commercialization, Transition - </a:t>
            </a:r>
            <a:r>
              <a:rPr b="0" lang="en-US" sz="2800" strike="noStrike" u="sng">
                <a:solidFill>
                  <a:schemeClr val="dk1"/>
                </a:solidFill>
                <a:effectLst/>
                <a:uFillTx/>
                <a:latin typeface="Calibri"/>
                <a:hlinkClick r:id="rId4"/>
              </a:rPr>
              <a:t>https://www.darpa.mil/news-events/2024-03-14#:~:text=Through%20the%20Semantic%20Forensics%20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2154600" y="2531880"/>
            <a:ext cx="3657240" cy="178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44546a"/>
                </a:solidFill>
                <a:effectLst/>
                <a:uFillTx/>
                <a:latin typeface="Calibri Light"/>
                <a:ea typeface="Calibri Light"/>
              </a:rPr>
              <a:t>TOMAR UN DESCANSO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1" name="Graphic 13" descr="Graphic 13"/>
          <p:cNvPicPr/>
          <p:nvPr/>
        </p:nvPicPr>
        <p:blipFill>
          <a:blip r:embed="rId1"/>
          <a:stretch/>
        </p:blipFill>
        <p:spPr>
          <a:xfrm>
            <a:off x="6379200" y="-259200"/>
            <a:ext cx="5028480" cy="502848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272" name="TextBox 1"/>
          <p:cNvSpPr/>
          <p:nvPr/>
        </p:nvSpPr>
        <p:spPr>
          <a:xfrm>
            <a:off x="3715560" y="5405760"/>
            <a:ext cx="4099680" cy="729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Volver por: XX:XX 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ldNum" idx="5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3EDE6B3-09D7-4959-81B7-9B75DEB038C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40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Intentionally Left Blank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Intentionally Left Blank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Content Placeholder 13" descr="A flamingo standing on sand&#10;&#10;Description automatically generated"/>
          <p:cNvPicPr/>
          <p:nvPr/>
        </p:nvPicPr>
        <p:blipFill>
          <a:blip r:embed="rId1"/>
          <a:stretch/>
        </p:blipFill>
        <p:spPr>
          <a:xfrm>
            <a:off x="16560" y="0"/>
            <a:ext cx="3640320" cy="242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" name="Content Placeholder 14" descr="A group of people in a crowd&#10;&#10;Description automatically generated"/>
          <p:cNvPicPr/>
          <p:nvPr/>
        </p:nvPicPr>
        <p:blipFill>
          <a:blip r:embed="rId2"/>
          <a:stretch/>
        </p:blipFill>
        <p:spPr>
          <a:xfrm>
            <a:off x="8344440" y="4343400"/>
            <a:ext cx="3830040" cy="251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" name="Content Placeholder 15" descr="A group of people standing around a wrecked car&#10;&#10;Description automatically generated"/>
          <p:cNvPicPr/>
          <p:nvPr/>
        </p:nvPicPr>
        <p:blipFill>
          <a:blip r:embed="rId3"/>
          <a:stretch/>
        </p:blipFill>
        <p:spPr>
          <a:xfrm>
            <a:off x="0" y="4266720"/>
            <a:ext cx="3885480" cy="259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" name="Content Placeholder 16" descr="A car that has been crashed on the side of the road&#10;&#10;Description automatically generated"/>
          <p:cNvPicPr/>
          <p:nvPr/>
        </p:nvPicPr>
        <p:blipFill>
          <a:blip r:embed="rId4"/>
          <a:stretch/>
        </p:blipFill>
        <p:spPr>
          <a:xfrm>
            <a:off x="8372520" y="0"/>
            <a:ext cx="3801960" cy="251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Content Placeholder 17" descr="A flamingo standing on sand&#10;&#10;Description automatically generated"/>
          <p:cNvPicPr/>
          <p:nvPr/>
        </p:nvPicPr>
        <p:blipFill>
          <a:blip r:embed="rId5"/>
          <a:stretch/>
        </p:blipFill>
        <p:spPr>
          <a:xfrm>
            <a:off x="4024440" y="4343400"/>
            <a:ext cx="3975840" cy="251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Content Placeholder 18" descr="A group of people in a crowd&#10;&#10;Description automatically generated"/>
          <p:cNvPicPr/>
          <p:nvPr/>
        </p:nvPicPr>
        <p:blipFill>
          <a:blip r:embed="rId6"/>
          <a:stretch/>
        </p:blipFill>
        <p:spPr>
          <a:xfrm>
            <a:off x="3956760" y="-12600"/>
            <a:ext cx="4078800" cy="2297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Intentionally Left Blank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Intentionally Left Blank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Blan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Blan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7197</TotalTime>
  <Application>LibreOffice/25.2.0.3$MacOSX_AARCH64 LibreOffice_project/e1cf4a87eb02d755bce1a01209907ea5ddc8f069</Application>
  <AppVersion>15.0000</AppVersion>
  <Words>1660</Words>
  <Paragraphs>223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2022-06-15T01:07:41Z</dcterms:created>
  <dc:creator/>
  <dc:description/>
  <dc:language>en-US</dc:language>
  <cp:lastModifiedBy/>
  <dcterms:modified xsi:type="dcterms:W3CDTF">2025-02-23T22:45:20Z</dcterms:modified>
  <cp:revision>80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17</vt:i4>
  </property>
  <property fmtid="{D5CDD505-2E9C-101B-9397-08002B2CF9AE}" pid="4" name="PresentationFormat">
    <vt:lpwstr>Widescreen</vt:lpwstr>
  </property>
  <property fmtid="{D5CDD505-2E9C-101B-9397-08002B2CF9AE}" pid="5" name="Slides">
    <vt:i4>33</vt:i4>
  </property>
</Properties>
</file>